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4a735d166044d8" /><Relationship Type="http://schemas.openxmlformats.org/officeDocument/2006/relationships/extended-properties" Target="/docProps/app.xml" Id="R5adda4da6f474ab0" /><Relationship Type="http://schemas.openxmlformats.org/officeDocument/2006/relationships/officeDocument" Target="/ppt/presentation.xml" Id="R89588698312846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fdf2bb0523440a"/>
  </p:sldMasterIdLst>
  <p:notesMasterIdLst>
    <p:notesMasterId xmlns:r="http://schemas.openxmlformats.org/officeDocument/2006/relationships" r:id="R53eff545dcbf4937"/>
  </p:notesMasterIdLst>
  <p:sldIdLst>
    <p:sldId xmlns:r="http://schemas.openxmlformats.org/officeDocument/2006/relationships" id="256" r:id="Rc181ad7634904364"/>
    <p:sldId xmlns:r="http://schemas.openxmlformats.org/officeDocument/2006/relationships" id="257" r:id="R76363cf640544973"/>
    <p:sldId xmlns:r="http://schemas.openxmlformats.org/officeDocument/2006/relationships" id="258" r:id="Rd257dd1a50a746d2"/>
    <p:sldId xmlns:r="http://schemas.openxmlformats.org/officeDocument/2006/relationships" id="259" r:id="R9e979702aaa14051"/>
    <p:sldId xmlns:r="http://schemas.openxmlformats.org/officeDocument/2006/relationships" id="260" r:id="Rb75fe0ac867b42fe"/>
    <p:sldId xmlns:r="http://schemas.openxmlformats.org/officeDocument/2006/relationships" id="261" r:id="Rd436770af77f4e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2d86cc672b4074" /><Relationship Type="http://schemas.openxmlformats.org/officeDocument/2006/relationships/slideMaster" Target="/ppt/slideMasters/slideMaster1.xml" Id="R82fdf2bb0523440a" /><Relationship Type="http://schemas.openxmlformats.org/officeDocument/2006/relationships/notesMaster" Target="/ppt/notesMasters/notesMaster1.xml" Id="R53eff545dcbf4937" /><Relationship Type="http://schemas.openxmlformats.org/officeDocument/2006/relationships/presProps" Target="/ppt/presProps.xml" Id="Rd998ff7985c3485f" /><Relationship Type="http://schemas.openxmlformats.org/officeDocument/2006/relationships/tableStyles" Target="/ppt/tableStyles.xml" Id="Rbed40a08651f44ab" /><Relationship Type="http://schemas.openxmlformats.org/officeDocument/2006/relationships/slide" Target="/ppt/slides/slide1.xml" Id="Rc181ad7634904364" /><Relationship Type="http://schemas.openxmlformats.org/officeDocument/2006/relationships/slide" Target="/ppt/slides/slide2.xml" Id="R76363cf640544973" /><Relationship Type="http://schemas.openxmlformats.org/officeDocument/2006/relationships/slide" Target="/ppt/slides/slide3.xml" Id="Rd257dd1a50a746d2" /><Relationship Type="http://schemas.openxmlformats.org/officeDocument/2006/relationships/slide" Target="/ppt/slides/slide4.xml" Id="R9e979702aaa14051" /><Relationship Type="http://schemas.openxmlformats.org/officeDocument/2006/relationships/slide" Target="/ppt/slides/slide5.xml" Id="Rb75fe0ac867b42fe" /><Relationship Type="http://schemas.openxmlformats.org/officeDocument/2006/relationships/slide" Target="/ppt/slides/slide6.xml" Id="Rd436770af77f4e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991cda12054c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2026dc9640456b" /><Relationship Type="http://schemas.openxmlformats.org/officeDocument/2006/relationships/notesMaster" Target="/ppt/notesMasters/notesMaster1.xml" Id="Rfbdf39497fed43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9ae80bc76a4f5b" /><Relationship Type="http://schemas.openxmlformats.org/officeDocument/2006/relationships/notesMaster" Target="/ppt/notesMasters/notesMaster1.xml" Id="R46131e92b5e04a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a23f44a71d486a" /><Relationship Type="http://schemas.openxmlformats.org/officeDocument/2006/relationships/notesMaster" Target="/ppt/notesMasters/notesMaster1.xml" Id="R6219ad5b9a0746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8b719c6bab475c" /><Relationship Type="http://schemas.openxmlformats.org/officeDocument/2006/relationships/notesMaster" Target="/ppt/notesMasters/notesMaster1.xml" Id="R23e6976b72a749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9c759ca1ac4ed7" /><Relationship Type="http://schemas.openxmlformats.org/officeDocument/2006/relationships/notesMaster" Target="/ppt/notesMasters/notesMaster1.xml" Id="R09e8c7ca93ea4c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530b3db7cc4924" /><Relationship Type="http://schemas.openxmlformats.org/officeDocument/2006/relationships/notesMaster" Target="/ppt/notesMasters/notesMaster1.xml" Id="Rb37b453aea6849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1장. 퇴근길 북토크</a:t>
            </a:r>
          </a:p>
          <a:p xmlns:a="http://schemas.openxmlformats.org/drawingml/2006/main">
            <a:r>
              <a:t>약 45초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안녕하세요. 달빛서가의 ‘퇴근길 북토크’ 기획안을 말씀드리겠습니다. 달빛서가는 동네 독립서점이며, 이번 자료는 연습용 가상 행사 계획입니다.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책을 좋아하는 동네 주민과 직장인이 저자의 이야기를 듣고, 자신의 질문도 나누는 자리를 마련하고자 합니다. 서점 안 30석을 활용해 정원은 30명, 행사 시간은 90분, 총예산은 30만 원으로 계획했습니다.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 기본안을 바탕으로 프로그램과 예산을 살펴본 뒤, 운영자와 논의할 사항을 말씀드리겠습니다.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2장. 함께 나누는 책 이야기</a:t>
            </a:r>
          </a:p>
          <a:p xmlns:a="http://schemas.openxmlformats.org/drawingml/2006/main">
            <a:r>
              <a:t>약 40초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 행사는 혼자 읽을 때와 다른 이야기를 나누고 싶은 분들을 위한 자리입니다. 초대 대상은 책을 좋아하는 동네 주민과 직장인입니다.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저자는 자신의 이야기를 전하고, 독자는 질문을 통해 대화에 참여합니다. 저자의 생각을 듣는 시간과 독자가 궁금한 점을 묻는 시간을 함께 마련하려는 기획입니다.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그래서 프로그램에서도 저자의 이야기와 독자 질문·답변에 각각 시간을 배정했습니다. 동네 서점이라는 공간에서 서로의 생각을 듣고, 책에 관한 이야기를 함께 나누고자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3장. 운영 개요</a:t>
            </a:r>
          </a:p>
          <a:p xmlns:a="http://schemas.openxmlformats.org/drawingml/2006/main">
            <a:r>
              <a:t>약 45초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운영 개요는 다음과 같습니다. 장소는 달빛서가 안이며, 기존 좌석 30석을 활용해 정원은 30명으로 계획했습니다.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시간은 금요일 저녁 7시부터 8시 30분까지, 총 90분입니다. 퇴근길에 들러 저자의 이야기와 독자들의 질문을 나누는 흐름입니다.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메모에는 금요일 저녁으로 계획되어 있지만, 구체적인 날짜는 아직 정하지 않았습니다. 초청 저자도 미정입니다. 따라서 날짜와 저자는 운영자와 협의한 후 안내에 반영해야 합니다. 이 점을 전제로 다음 장의 프로그램을 보시면 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4장. 90분 프로그램</a:t>
            </a:r>
          </a:p>
          <a:p xmlns:a="http://schemas.openxmlformats.org/drawingml/2006/main">
            <a:r>
              <a:t>약 50초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90분의 프로그램은 네 구간으로 구성했습니다. 오후 7시부터 7시 10분까지는 인사와 행사 소개를 진행합니다. 이어 7시 10분부터 7시 40분까지 30분 동안 저자의 이야기를 듣습니다.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7시 40분부터 8시 10분까지는 독자와의 질문·답변 시간으로, 역시 30분을 배정했습니다. 마지막으로 8시 10분부터 8시 30분까지 20분 동안 사인과 마무리를 진행합니다.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저자의 이야기와 독자의 질문에 같은 시간을 두어, 듣는 시간과 대화하는 시간을 함께 확보한 구성입니다.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5장. 총예산 30만 원</a:t>
            </a:r>
          </a:p>
          <a:p xmlns:a="http://schemas.openxmlformats.org/drawingml/2006/main">
            <a:r>
              <a:t>약 45초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총예산은 30만 원입니다. 가장 큰 항목은 저자 사례비 15만 원으로, 전체 예산의 절반입니다.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진행 보조에는 5만 원, 인쇄물에는 3만 원, 음료에는 4만 원, 예비비에는 3만 원을 배정했습니다. 다섯 항목을 더하면 총 30만 원입니다.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오늘은 메모에 제시된 이 다섯 항목과 총액을 기준으로 비용 구성을 함께 확인하고자 합니다. 참가비를 받을지 여부는 아직 정하지 않았으며, 운영자와 논의할 사항으로 남아 있습니다. 참가비 여부를 정할 때 이 예산안도 함께 검토하면 좋겠습니다.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 저자 사례비 비중 50%는 150,000÷300,000으로 계산.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6장. 운영자와 논의할 사항</a:t>
            </a:r>
          </a:p>
          <a:p xmlns:a="http://schemas.openxmlformats.org/drawingml/2006/main">
            <a:r>
              <a:t>약 50초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마지막으로 운영자와 논의할 사항은 네 가지입니다. 구체적인 날짜와 초청 저자를 정하고, 참가비를 받을지 여부와 진행 담당자를 결정해야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안내 채널은 서점 게시판과 기존 소셜 채널로 계획하고 있지만, 아직 게시나 예약 접수는 시작하지 않았습니다.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다음 단계로는 운영자와 네 가지 사항을 먼저 협의한 뒤, 결정된 내용을 반영해 안내문과 예약 안내를 준비하는 순서를 제안드립니다. 이 기획안의 규모와 구성에 대한 의견부터 나누고, 미정 사항을 정리하면 좋겠습니다. 감사합니다.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자료: 사용자가 제공한 「달빛서가 퇴근길 북토크 기획 메모」, base(1).md. 연습용 가상 행사 계획.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6e76629a9345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933a004a76478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8bb0912786410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6b874010c2459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3504a101f840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65dab4f8644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4E276B-2DB5-44BD-8335-6AA062FB8A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A34960-E2A1-46A2-84B0-00D48DC0B7D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53F0041-2C9E-4D2E-8C0B-20922AAC05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B5C9AE-FDAE-47ED-8EC3-C19CD1FF55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D330B94-121B-4972-ACAA-7447490636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442CEFA-8645-46FA-95F2-7966E3C0F2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D8971F-B8D5-4519-B37B-870E72F4CB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9D93C98-7112-440F-ABA1-387FC827BD7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C28B0B-3022-498A-9A54-42D418FC36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DAFA214-250D-451E-A495-708A4D960C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d9ebd8084348ca" /><Relationship Type="http://schemas.openxmlformats.org/officeDocument/2006/relationships/slideLayout" Target="/ppt/slideLayouts/slideLayout1.xml" Id="R94490e4badfa4676" /><Relationship Type="http://schemas.openxmlformats.org/officeDocument/2006/relationships/slideLayout" Target="/ppt/slideLayouts/slideLayout2.xml" Id="Rc96e7ab095344cb5" /><Relationship Type="http://schemas.openxmlformats.org/officeDocument/2006/relationships/slideLayout" Target="/ppt/slideLayouts/slideLayout3.xml" Id="R191d8b35fb5147b6" /><Relationship Type="http://schemas.openxmlformats.org/officeDocument/2006/relationships/slideLayout" Target="/ppt/slideLayouts/slideLayout4.xml" Id="R705b9f46565d4386" /><Relationship Type="http://schemas.openxmlformats.org/officeDocument/2006/relationships/slideLayout" Target="/ppt/slideLayouts/slideLayout5.xml" Id="Rb24affe5e45747ae" /><Relationship Type="http://schemas.openxmlformats.org/officeDocument/2006/relationships/slideLayout" Target="/ppt/slideLayouts/slideLayout6.xml" Id="Rf4e8fdd37a6b42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490e4badfa4676"/>
    <p:sldLayoutId xmlns:r="http://schemas.openxmlformats.org/officeDocument/2006/relationships" id="2147483650" r:id="Rc96e7ab095344cb5"/>
    <p:sldLayoutId xmlns:r="http://schemas.openxmlformats.org/officeDocument/2006/relationships" id="2147483651" r:id="R191d8b35fb5147b6"/>
    <p:sldLayoutId xmlns:r="http://schemas.openxmlformats.org/officeDocument/2006/relationships" id="2147483652" r:id="R705b9f46565d4386"/>
    <p:sldLayoutId xmlns:r="http://schemas.openxmlformats.org/officeDocument/2006/relationships" id="2147483653" r:id="Rb24affe5e45747ae"/>
    <p:sldLayoutId xmlns:r="http://schemas.openxmlformats.org/officeDocument/2006/relationships" id="2147483654" r:id="Rf4e8fdd37a6b42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c52b28cbc2468d" /><Relationship Type="http://schemas.openxmlformats.org/officeDocument/2006/relationships/notesSlide" Target="/ppt/notesSlides/notesSlide1.xml" Id="Re5b9aeceba7c4c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7b281051704b01" /><Relationship Type="http://schemas.openxmlformats.org/officeDocument/2006/relationships/notesSlide" Target="/ppt/notesSlides/notesSlide2.xml" Id="Rfd48f5705d8543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0f37ce493141fc" /><Relationship Type="http://schemas.openxmlformats.org/officeDocument/2006/relationships/notesSlide" Target="/ppt/notesSlides/notesSlide3.xml" Id="R6c091e3e73d94c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c6aea66c9b48c4" /><Relationship Type="http://schemas.openxmlformats.org/officeDocument/2006/relationships/notesSlide" Target="/ppt/notesSlides/notesSlide4.xml" Id="R07bf1158e71542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5ce6076e5a4f85" /><Relationship Type="http://schemas.openxmlformats.org/officeDocument/2006/relationships/notesSlide" Target="/ppt/notesSlides/notesSlide5.xml" Id="Rb846f744782b48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10dfb10eca4aa0" /><Relationship Type="http://schemas.openxmlformats.org/officeDocument/2006/relationships/notesSlide" Target="/ppt/notesSlides/notesSlide6.xml" Id="Rf0951720ff6a48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ookshop-name">
            <a:extLst xmlns:a="http://schemas.openxmlformats.org/drawingml/2006/main">
              <a:ext uri="{FF2B5EF4-FFF2-40B4-BE49-F238E27FC236}">
                <a16:creationId xmlns:a16="http://schemas.microsoft.com/office/drawing/2014/main" id="{49670A9C-877F-4673-BD9C-FC247902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865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달빛서가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A75C95B-4495-42C6-828C-1CDF0F33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7061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6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퇴근길 북토크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9773A812-DEF8-4FA5-BA04-FCB99E30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7182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저자의 이야기와 독자의 질문을 나누는 금요일 저녁</a:t>
            </a:r>
          </a:p>
        </p:txBody>
      </p:sp>
      <p:sp>
        <p:nvSpPr>
          <p:cNvPr id="4" name="cover-value-0">
            <a:extLst xmlns:a="http://schemas.openxmlformats.org/drawingml/2006/main">
              <a:ext uri="{FF2B5EF4-FFF2-40B4-BE49-F238E27FC236}">
                <a16:creationId xmlns:a16="http://schemas.microsoft.com/office/drawing/2014/main" id="{63DBCF55-8F63-4A2B-936A-18FB4625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4875"/>
            <a:ext cx="285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30명</a:t>
            </a:r>
          </a:p>
        </p:txBody>
      </p:sp>
      <p:sp>
        <p:nvSpPr>
          <p:cNvPr id="5" name="cover-label-0">
            <a:extLst xmlns:a="http://schemas.openxmlformats.org/drawingml/2006/main">
              <a:ext uri="{FF2B5EF4-FFF2-40B4-BE49-F238E27FC236}">
                <a16:creationId xmlns:a16="http://schemas.microsoft.com/office/drawing/2014/main" id="{EBBD9D99-560F-4FB5-B4E2-299EEF7A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정원</a:t>
            </a:r>
          </a:p>
        </p:txBody>
      </p:sp>
      <p:sp>
        <p:nvSpPr>
          <p:cNvPr id="6" name="cover-value-1">
            <a:extLst xmlns:a="http://schemas.openxmlformats.org/drawingml/2006/main">
              <a:ext uri="{FF2B5EF4-FFF2-40B4-BE49-F238E27FC236}">
                <a16:creationId xmlns:a16="http://schemas.microsoft.com/office/drawing/2014/main" id="{E990085D-F9E3-42EF-A7C2-8FF409795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714875"/>
            <a:ext cx="285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90분</a:t>
            </a:r>
          </a:p>
        </p:txBody>
      </p:sp>
      <p:sp>
        <p:nvSpPr>
          <p:cNvPr id="7" name="cover-label-1">
            <a:extLst xmlns:a="http://schemas.openxmlformats.org/drawingml/2006/main">
              <a:ext uri="{FF2B5EF4-FFF2-40B4-BE49-F238E27FC236}">
                <a16:creationId xmlns:a16="http://schemas.microsoft.com/office/drawing/2014/main" id="{62108EA7-5A4A-4338-8890-66C3BF7D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6197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행사 시간</a:t>
            </a:r>
          </a:p>
        </p:txBody>
      </p:sp>
      <p:sp>
        <p:nvSpPr>
          <p:cNvPr id="8" name="cover-value-2">
            <a:extLst xmlns:a="http://schemas.openxmlformats.org/drawingml/2006/main">
              <a:ext uri="{FF2B5EF4-FFF2-40B4-BE49-F238E27FC236}">
                <a16:creationId xmlns:a16="http://schemas.microsoft.com/office/drawing/2014/main" id="{C8F427F2-2859-40F6-B871-E22666D9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714875"/>
            <a:ext cx="285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4650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30만 원</a:t>
            </a:r>
          </a:p>
        </p:txBody>
      </p:sp>
      <p:sp>
        <p:nvSpPr>
          <p:cNvPr id="9" name="cover-label-2">
            <a:extLst xmlns:a="http://schemas.openxmlformats.org/drawingml/2006/main">
              <a:ext uri="{FF2B5EF4-FFF2-40B4-BE49-F238E27FC236}">
                <a16:creationId xmlns:a16="http://schemas.microsoft.com/office/drawing/2014/main" id="{09EFA8E1-CCE7-4790-AEE7-E5F13BF0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6197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총예산</a:t>
            </a:r>
          </a:p>
        </p:txBody>
      </p:sp>
      <p:sp>
        <p:nvSpPr>
          <p:cNvPr id="10" name="fiction-disclosure">
            <a:extLst xmlns:a="http://schemas.openxmlformats.org/drawingml/2006/main">
              <a:ext uri="{FF2B5EF4-FFF2-40B4-BE49-F238E27FC236}">
                <a16:creationId xmlns:a16="http://schemas.microsoft.com/office/drawing/2014/main" id="{96749431-F47F-4E97-B7E7-F4CEC7E1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연습용 가상 행사 기획안</a:t>
            </a:r>
          </a:p>
        </p:txBody>
      </p:sp>
    </p:spTree>
    <p:extLst>
      <p:ext uri="{BB962C8B-B14F-4D97-AF65-F5344CB8AC3E}">
        <p14:creationId xmlns:p14="http://schemas.microsoft.com/office/powerpoint/2010/main" val="16546999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509F81C-9951-40E0-92B9-F898C405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525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함께 나누는 책 이야기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56D4AF1-85F6-4051-9C6F-E71FE740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19125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02</a:t>
            </a:r>
          </a:p>
        </p:txBody>
      </p:sp>
      <p:sp>
        <p:nvSpPr>
          <p:cNvPr id="3" name="audience-heading">
            <a:extLst xmlns:a="http://schemas.openxmlformats.org/drawingml/2006/main">
              <a:ext uri="{FF2B5EF4-FFF2-40B4-BE49-F238E27FC236}">
                <a16:creationId xmlns:a16="http://schemas.microsoft.com/office/drawing/2014/main" id="{3EECF964-9E50-4124-AE30-3F6B7B16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764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초대 대상</a:t>
            </a:r>
          </a:p>
        </p:txBody>
      </p:sp>
      <p:sp>
        <p:nvSpPr>
          <p:cNvPr id="4" name="audience-main">
            <a:extLst xmlns:a="http://schemas.openxmlformats.org/drawingml/2006/main">
              <a:ext uri="{FF2B5EF4-FFF2-40B4-BE49-F238E27FC236}">
                <a16:creationId xmlns:a16="http://schemas.microsoft.com/office/drawing/2014/main" id="{028837B3-FC4E-4ABB-957A-492D2945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5381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책을 좋아하는</a:t>
            </a:r>
          </a:p>
          <a:p xmlns:a="http://schemas.openxmlformats.org/drawingml/2006/main">
            <a:pPr algn="l">
              <a:def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0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동네 주민과 직장인</a:t>
            </a:r>
          </a:p>
        </p:txBody>
      </p:sp>
      <p:sp>
        <p:nvSpPr>
          <p:cNvPr id="5" name="audience-detail">
            <a:extLst xmlns:a="http://schemas.openxmlformats.org/drawingml/2006/main">
              <a:ext uri="{FF2B5EF4-FFF2-40B4-BE49-F238E27FC236}">
                <a16:creationId xmlns:a16="http://schemas.microsoft.com/office/drawing/2014/main" id="{FBA83171-E246-46D0-B547-6838DE7F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4340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혼자 읽을 때와 다른 이야기를</a:t>
            </a:r>
          </a:p>
          <a:p xmlns:a="http://schemas.openxmlformats.org/drawingml/2006/main">
            <a:pPr algn="l">
              <a:def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나누고 싶은 사람</a:t>
            </a:r>
          </a:p>
        </p:txBody>
      </p:sp>
      <p:sp>
        <p:nvSpPr>
          <p:cNvPr id="6" name="conversation-heading">
            <a:extLst xmlns:a="http://schemas.openxmlformats.org/drawingml/2006/main">
              <a:ext uri="{FF2B5EF4-FFF2-40B4-BE49-F238E27FC236}">
                <a16:creationId xmlns:a16="http://schemas.microsoft.com/office/drawing/2014/main" id="{BE216B2C-F5E1-494F-BDFD-9CF67540B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76425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함께 나눌 이야기</a:t>
            </a:r>
          </a:p>
        </p:txBody>
      </p:sp>
      <p:sp>
        <p:nvSpPr>
          <p:cNvPr id="7" name="author-perspective">
            <a:extLst xmlns:a="http://schemas.openxmlformats.org/drawingml/2006/main">
              <a:ext uri="{FF2B5EF4-FFF2-40B4-BE49-F238E27FC236}">
                <a16:creationId xmlns:a16="http://schemas.microsoft.com/office/drawing/2014/main" id="{87404FF3-3F91-4C7A-A792-3F6B681F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1937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저자가 들려주는 이야기</a:t>
            </a:r>
          </a:p>
        </p:txBody>
      </p:sp>
      <p:sp>
        <p:nvSpPr>
          <p:cNvPr id="8" name="reader-perspective">
            <a:extLst xmlns:a="http://schemas.openxmlformats.org/drawingml/2006/main">
              <a:ext uri="{FF2B5EF4-FFF2-40B4-BE49-F238E27FC236}">
                <a16:creationId xmlns:a16="http://schemas.microsoft.com/office/drawing/2014/main" id="{53509E96-8EFE-4C19-A7ED-AF2BBF90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57187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475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독자가 건네는 질문과 답변</a:t>
            </a:r>
          </a:p>
        </p:txBody>
      </p:sp>
      <p:sp>
        <p:nvSpPr>
          <p:cNvPr id="9" name="conversation-detail">
            <a:extLst xmlns:a="http://schemas.openxmlformats.org/drawingml/2006/main">
              <a:ext uri="{FF2B5EF4-FFF2-40B4-BE49-F238E27FC236}">
                <a16:creationId xmlns:a16="http://schemas.microsoft.com/office/drawing/2014/main" id="{5C58CC71-9A41-4506-93D9-E237633A5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저자의 이야기와 독자의 질문을</a:t>
            </a:r>
          </a:p>
          <a:p xmlns:a="http://schemas.openxmlformats.org/drawingml/2006/main">
            <a: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함께 나누는 자리</a:t>
            </a:r>
          </a:p>
        </p:txBody>
      </p:sp>
    </p:spTree>
    <p:extLst>
      <p:ext uri="{BB962C8B-B14F-4D97-AF65-F5344CB8AC3E}">
        <p14:creationId xmlns:p14="http://schemas.microsoft.com/office/powerpoint/2010/main" val="17349954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09DF58-490E-49B8-9E3C-39AB8BBB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525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운영 개요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B8E6A1-78DA-48E3-B674-35A68F42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19125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03</a:t>
            </a:r>
          </a:p>
        </p:txBody>
      </p:sp>
      <p:sp>
        <p:nvSpPr>
          <p:cNvPr id="3" name="capacity-number">
            <a:extLst xmlns:a="http://schemas.openxmlformats.org/drawingml/2006/main">
              <a:ext uri="{FF2B5EF4-FFF2-40B4-BE49-F238E27FC236}">
                <a16:creationId xmlns:a16="http://schemas.microsoft.com/office/drawing/2014/main" id="{A8E0DC19-C762-40C1-BA5F-E88919C6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338137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29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30</a:t>
            </a:r>
          </a:p>
        </p:txBody>
      </p:sp>
      <p:sp>
        <p:nvSpPr>
          <p:cNvPr id="4" name="capacity-unit">
            <a:extLst xmlns:a="http://schemas.openxmlformats.org/drawingml/2006/main">
              <a:ext uri="{FF2B5EF4-FFF2-40B4-BE49-F238E27FC236}">
                <a16:creationId xmlns:a16="http://schemas.microsoft.com/office/drawing/2014/main" id="{EDA3D5EF-F9B4-4F3A-9FFC-6EDD9AAA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62275"/>
            <a:ext cx="1238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명</a:t>
            </a:r>
          </a:p>
        </p:txBody>
      </p:sp>
      <p:sp>
        <p:nvSpPr>
          <p:cNvPr id="5" name="capacity-label">
            <a:extLst xmlns:a="http://schemas.openxmlformats.org/drawingml/2006/main">
              <a:ext uri="{FF2B5EF4-FFF2-40B4-BE49-F238E27FC236}">
                <a16:creationId xmlns:a16="http://schemas.microsoft.com/office/drawing/2014/main" id="{E805651E-DDC7-4097-A97D-896BE1A9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29100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정원</a:t>
            </a:r>
          </a:p>
        </p:txBody>
      </p:sp>
      <p:sp>
        <p:nvSpPr>
          <p:cNvPr id="6" name="capacity-detail">
            <a:extLst xmlns:a="http://schemas.openxmlformats.org/drawingml/2006/main">
              <a:ext uri="{FF2B5EF4-FFF2-40B4-BE49-F238E27FC236}">
                <a16:creationId xmlns:a16="http://schemas.microsoft.com/office/drawing/2014/main" id="{D0FC401B-5F19-46BE-9BC3-F34D267F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서점 안 좌석 30석 활용</a:t>
            </a:r>
          </a:p>
        </p:txBody>
      </p:sp>
      <p:sp>
        <p:nvSpPr>
          <p:cNvPr id="7" name="weekday">
            <a:extLst xmlns:a="http://schemas.openxmlformats.org/drawingml/2006/main">
              <a:ext uri="{FF2B5EF4-FFF2-40B4-BE49-F238E27FC236}">
                <a16:creationId xmlns:a16="http://schemas.microsoft.com/office/drawing/2014/main" id="{F7620573-9671-445C-8AEC-39640681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1952625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2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금요일</a:t>
            </a:r>
          </a:p>
        </p:txBody>
      </p:sp>
      <p:sp>
        <p:nvSpPr>
          <p:cNvPr id="8" name="event-time">
            <a:extLst xmlns:a="http://schemas.openxmlformats.org/drawingml/2006/main">
              <a:ext uri="{FF2B5EF4-FFF2-40B4-BE49-F238E27FC236}">
                <a16:creationId xmlns:a16="http://schemas.microsoft.com/office/drawing/2014/main" id="{DB0851B9-6170-4A05-AE43-8FC5E3E0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619375"/>
            <a:ext cx="542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420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19:00~20:30</a:t>
            </a:r>
          </a:p>
        </p:txBody>
      </p:sp>
      <p:sp>
        <p:nvSpPr>
          <p:cNvPr id="9" name="event-duration">
            <a:extLst xmlns:a="http://schemas.openxmlformats.org/drawingml/2006/main">
              <a:ext uri="{FF2B5EF4-FFF2-40B4-BE49-F238E27FC236}">
                <a16:creationId xmlns:a16="http://schemas.microsoft.com/office/drawing/2014/main" id="{DAD8C6C4-9CC1-4940-844A-BE0925E61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36480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 b="0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총 90분</a:t>
            </a:r>
          </a:p>
        </p:txBody>
      </p:sp>
      <p:sp>
        <p:nvSpPr>
          <p:cNvPr id="10" name="event-place">
            <a:extLst xmlns:a="http://schemas.openxmlformats.org/drawingml/2006/main">
              <a:ext uri="{FF2B5EF4-FFF2-40B4-BE49-F238E27FC236}">
                <a16:creationId xmlns:a16="http://schemas.microsoft.com/office/drawing/2014/main" id="{800CEEFC-EAC1-4869-AAE2-A0A932CC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524375"/>
            <a:ext cx="5143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장소  달빛서가</a:t>
            </a:r>
          </a:p>
        </p:txBody>
      </p:sp>
      <p:sp>
        <p:nvSpPr>
          <p:cNvPr id="11" name="unconfirmed-date-author">
            <a:extLst xmlns:a="http://schemas.openxmlformats.org/drawingml/2006/main">
              <a:ext uri="{FF2B5EF4-FFF2-40B4-BE49-F238E27FC236}">
                <a16:creationId xmlns:a16="http://schemas.microsoft.com/office/drawing/2014/main" id="{F08DDAE5-E68B-495A-9043-E5A683E3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15025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구체적인 날짜와 초청 저자는 미정입니다.</a:t>
            </a:r>
          </a:p>
        </p:txBody>
      </p:sp>
    </p:spTree>
    <p:extLst>
      <p:ext uri="{BB962C8B-B14F-4D97-AF65-F5344CB8AC3E}">
        <p14:creationId xmlns:p14="http://schemas.microsoft.com/office/powerpoint/2010/main" val="6927189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AA05EBE-5B17-462D-8633-DCBCD711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525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90분 프로그램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88BEE2-3AA2-4775-A19C-5A8EB079E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19125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04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C09469-F9D0-4D06-996C-0144C77D25EA}"/>
              </a:ext>
            </a:extLst>
          </p:cNvPr>
          <p:cNvGraphicFramePr/>
          <p:nvPr/>
        </p:nvGraphicFramePr>
        <p:xfrm>
          <a:off xmlns:a="http://schemas.openxmlformats.org/drawingml/2006/main" x="723900" y="1847850"/>
          <a:ext xmlns:a="http://schemas.openxmlformats.org/drawingml/2006/main" cx="10744200" cy="3476625"/>
        </p:xfrm>
        <a:graphic xmlns:a="http://schemas.openxmlformats.org/drawingml/2006/main">
          <a:graphicData uri="http://schemas.openxmlformats.org/drawingml/2006/table">
            <a:tbl>
              <a:tblPr firstRow="0" firstCol="0" lastRow="0" lastCol="0" bandRow="0" bandCol="0"/>
              <a:tblGrid>
                <a:gridCol w="3190875"/>
                <a:gridCol w="5619750"/>
                <a:gridCol w="1933575"/>
              </a:tblGrid>
              <a:tr h="695325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6F2E9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시간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T w="9525">
                      <a:solidFill>
                        <a:srgbClr val="D8D4CA"/>
                      </a:solidFill>
                      <a:prstDash val="solid"/>
                    </a:lnT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182C3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6F2E9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프로그램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T w="9525">
                      <a:solidFill>
                        <a:srgbClr val="D8D4CA"/>
                      </a:solidFill>
                      <a:prstDash val="solid"/>
                    </a:lnT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182C3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1">
                          <a:solidFill>
                            <a:srgbClr val="F6F2E9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소요 시간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T w="9525">
                      <a:solidFill>
                        <a:srgbClr val="D8D4CA"/>
                      </a:solidFill>
                      <a:prstDash val="solid"/>
                    </a:lnT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182C33"/>
                    </a:solidFill>
                  </a:tcPr>
                </a:tc>
              </a:tr>
              <a:tr h="695325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19:00~19:10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인사와 행사 소개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10분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</a:tr>
              <a:tr h="695325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19:10~19:40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저자의 이야기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30분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95325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19:40~20:10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독자와의 질문·답변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30분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</a:tr>
              <a:tr h="695325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20:10~20:30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사인과 마무리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20분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time-allocation-note">
            <a:extLst xmlns:a="http://schemas.openxmlformats.org/drawingml/2006/main">
              <a:ext uri="{FF2B5EF4-FFF2-40B4-BE49-F238E27FC236}">
                <a16:creationId xmlns:a16="http://schemas.microsoft.com/office/drawing/2014/main" id="{3E5DDB71-8F7B-498C-AD4F-F6FE5214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102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저자의 이야기 30분, 독자 질문·답변 30분</a:t>
            </a:r>
          </a:p>
        </p:txBody>
      </p:sp>
    </p:spTree>
    <p:extLst>
      <p:ext uri="{BB962C8B-B14F-4D97-AF65-F5344CB8AC3E}">
        <p14:creationId xmlns:p14="http://schemas.microsoft.com/office/powerpoint/2010/main" val="1549621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2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C065B10-61C8-4336-A4A6-F30B4BC9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525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4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총예산 30만 원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92804B6-87F9-43EC-9894-E871DE5A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19125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EAFE80-C318-48A5-8ED3-01BF44500D94}"/>
              </a:ext>
            </a:extLst>
          </p:cNvPr>
          <p:cNvGraphicFramePr/>
          <p:nvPr/>
        </p:nvGraphicFramePr>
        <p:xfrm>
          <a:off xmlns:a="http://schemas.openxmlformats.org/drawingml/2006/main" x="723900" y="1809750"/>
          <a:ext xmlns:a="http://schemas.openxmlformats.org/drawingml/2006/main" cx="6324600" cy="4095750"/>
        </p:xfrm>
        <a:graphic xmlns:a="http://schemas.openxmlformats.org/drawingml/2006/main">
          <a:graphicData uri="http://schemas.openxmlformats.org/drawingml/2006/table">
            <a:tbl>
              <a:tblPr firstRow="0" firstCol="0" lastRow="0" lastCol="0" bandRow="0" bandCol="0"/>
              <a:tblGrid>
                <a:gridCol w="3867150"/>
                <a:gridCol w="2457450"/>
              </a:tblGrid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F6F2E9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항목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T w="9525">
                      <a:solidFill>
                        <a:srgbClr val="D8D4CA"/>
                      </a:solidFill>
                      <a:prstDash val="solid"/>
                    </a:lnT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182C3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1">
                          <a:solidFill>
                            <a:srgbClr val="F6F2E9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금액(원)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T w="9525">
                      <a:solidFill>
                        <a:srgbClr val="D8D4CA"/>
                      </a:solidFill>
                      <a:prstDash val="solid"/>
                    </a:lnT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182C33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저자 사례비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150,000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진행 보조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50,000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인쇄물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30,000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음료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40,000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예비비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0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30,000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F6F2E9"/>
                    </a:solidFill>
                  </a:tcPr>
                </a:tc>
              </a:tr>
              <a:tr h="585107"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l"/>
                      <a:r>
                        <a:rPr sz="2025" b="1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합계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8D4CA"/>
                      </a:solidFill>
                      <a:prstDash val="solid"/>
                    </a:lnL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ECE7DC"/>
                    </a:solidFill>
                  </a:tcPr>
                </a:tc>
                <a:tc>
                  <a:txBody>
                    <a:bodyPr wrap="none" lIns="200025" tIns="114300" rIns="200025" bIns="114300">
                      <a:noAutofit/>
                    </a:bodyPr>
                    <a:lstStyle/>
                    <a:p>
                      <a:pPr algn="r"/>
                      <a:r>
                        <a:rPr sz="2025" b="1">
                          <a:solidFill>
                            <a:srgbClr val="20323A"/>
                          </a:solidFill>
                          <a:latin typeface="Noto Sans CJK KR"/>
                          <a:ea typeface="Noto Sans CJK KR"/>
                          <a:cs typeface="Noto Sans CJK KR"/>
                        </a:rPr>
                        <a:t>300,000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8D4CA"/>
                      </a:solidFill>
                      <a:prstDash val="solid"/>
                    </a:lnR>
                    <a:lnB w="9525">
                      <a:solidFill>
                        <a:srgbClr val="D8D4CA"/>
                      </a:solidFill>
                      <a:prstDash val="solid"/>
                    </a:lnB>
                    <a:solidFill>
                      <a:srgbClr val="ECE7DC"/>
                    </a:solidFill>
                  </a:tcPr>
                </a:tc>
              </a:tr>
            </a:tbl>
          </a:graphicData>
        </a:graphic>
      </p:graphicFrame>
      <p:sp>
        <p:nvSpPr>
          <p:cNvPr id="4" name="author-budget-share">
            <a:extLst xmlns:a="http://schemas.openxmlformats.org/drawingml/2006/main">
              <a:ext uri="{FF2B5EF4-FFF2-40B4-BE49-F238E27FC236}">
                <a16:creationId xmlns:a16="http://schemas.microsoft.com/office/drawing/2014/main" id="{9A0857F6-408B-4243-B202-8DF3865A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1952625"/>
            <a:ext cx="366712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7950" b="1">
                <a:solidFill>
                  <a:srgbClr val="A95032"/>
                </a:solidFill>
                <a:latin typeface="Noto Sans CJK KR"/>
                <a:ea typeface="Noto Sans CJK KR"/>
                <a:cs typeface="Noto Sans CJK KR"/>
              </a:rPr>
              <a:t>50%</a:t>
            </a:r>
          </a:p>
        </p:txBody>
      </p:sp>
      <p:sp>
        <p:nvSpPr>
          <p:cNvPr id="5" name="author-budget-share-label">
            <a:extLst xmlns:a="http://schemas.openxmlformats.org/drawingml/2006/main">
              <a:ext uri="{FF2B5EF4-FFF2-40B4-BE49-F238E27FC236}">
                <a16:creationId xmlns:a16="http://schemas.microsoft.com/office/drawing/2014/main" id="{5C3434AB-5338-417D-B838-4FAAD727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514725"/>
            <a:ext cx="3619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250" b="1">
                <a:solidFill>
                  <a:srgbClr val="20323A"/>
                </a:solidFill>
                <a:latin typeface="Noto Sans CJK KR"/>
                <a:ea typeface="Noto Sans CJK KR"/>
                <a:cs typeface="Noto Sans CJK KR"/>
              </a:rPr>
              <a:t>저자 사례비 비중</a:t>
            </a:r>
          </a:p>
        </p:txBody>
      </p:sp>
      <p:sp>
        <p:nvSpPr>
          <p:cNvPr id="6" name="author-budget-share-detail">
            <a:extLst xmlns:a="http://schemas.openxmlformats.org/drawingml/2006/main">
              <a:ext uri="{FF2B5EF4-FFF2-40B4-BE49-F238E27FC236}">
                <a16:creationId xmlns:a16="http://schemas.microsoft.com/office/drawing/2014/main" id="{14A9EE80-B1A1-4EAD-8CCB-561BE449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62425"/>
            <a:ext cx="3619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전체 예산의 절반</a:t>
            </a:r>
          </a:p>
        </p:txBody>
      </p:sp>
      <p:sp>
        <p:nvSpPr>
          <p:cNvPr id="7" name="admission-fee-status">
            <a:extLst xmlns:a="http://schemas.openxmlformats.org/drawingml/2006/main">
              <a:ext uri="{FF2B5EF4-FFF2-40B4-BE49-F238E27FC236}">
                <a16:creationId xmlns:a16="http://schemas.microsoft.com/office/drawing/2014/main" id="{B5366A7D-E554-4896-9E9D-8EDC1640F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007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5F6F70"/>
                </a:solidFill>
                <a:latin typeface="Noto Sans CJK KR"/>
                <a:ea typeface="Noto Sans CJK KR"/>
                <a:cs typeface="Noto Sans CJK KR"/>
              </a:rPr>
              <a:t>참가비 여부는 운영자와 논의</a:t>
            </a:r>
          </a:p>
        </p:txBody>
      </p:sp>
    </p:spTree>
    <p:extLst>
      <p:ext uri="{BB962C8B-B14F-4D97-AF65-F5344CB8AC3E}">
        <p14:creationId xmlns:p14="http://schemas.microsoft.com/office/powerpoint/2010/main" val="10387022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82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06747F-14C9-4F9C-BC75-99312BDD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525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45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운영자와 논의할 사항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D6447A6-2E1C-436B-9EC7-BAF12F2BB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19125"/>
            <a:ext cx="428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r">
              <a:def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500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06</a:t>
            </a:r>
          </a:p>
        </p:txBody>
      </p:sp>
      <p:sp>
        <p:nvSpPr>
          <p:cNvPr id="3" name="decision-index-0">
            <a:extLst xmlns:a="http://schemas.openxmlformats.org/drawingml/2006/main">
              <a:ext uri="{FF2B5EF4-FFF2-40B4-BE49-F238E27FC236}">
                <a16:creationId xmlns:a16="http://schemas.microsoft.com/office/drawing/2014/main" id="{C1FE5E5D-FB9D-4145-AEA6-475373EF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01</a:t>
            </a:r>
          </a:p>
        </p:txBody>
      </p:sp>
      <p:sp>
        <p:nvSpPr>
          <p:cNvPr id="4" name="decision-0">
            <a:extLst xmlns:a="http://schemas.openxmlformats.org/drawingml/2006/main">
              <a:ext uri="{FF2B5EF4-FFF2-40B4-BE49-F238E27FC236}">
                <a16:creationId xmlns:a16="http://schemas.microsoft.com/office/drawing/2014/main" id="{385EA635-1DCA-4A21-A0D5-4C0DFA8D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952625"/>
            <a:ext cx="3905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구체적인 날짜</a:t>
            </a:r>
          </a:p>
        </p:txBody>
      </p:sp>
      <p:sp>
        <p:nvSpPr>
          <p:cNvPr id="5" name="decision-index-1">
            <a:extLst xmlns:a="http://schemas.openxmlformats.org/drawingml/2006/main">
              <a:ext uri="{FF2B5EF4-FFF2-40B4-BE49-F238E27FC236}">
                <a16:creationId xmlns:a16="http://schemas.microsoft.com/office/drawing/2014/main" id="{A3867505-E074-4C56-BA7F-88002EC8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02</a:t>
            </a:r>
          </a:p>
        </p:txBody>
      </p:sp>
      <p:sp>
        <p:nvSpPr>
          <p:cNvPr id="6" name="decision-1">
            <a:extLst xmlns:a="http://schemas.openxmlformats.org/drawingml/2006/main">
              <a:ext uri="{FF2B5EF4-FFF2-40B4-BE49-F238E27FC236}">
                <a16:creationId xmlns:a16="http://schemas.microsoft.com/office/drawing/2014/main" id="{3B1978F7-D778-4CEA-8C67-C99185BA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809875"/>
            <a:ext cx="3905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초청 저자</a:t>
            </a:r>
          </a:p>
        </p:txBody>
      </p:sp>
      <p:sp>
        <p:nvSpPr>
          <p:cNvPr id="7" name="decision-index-2">
            <a:extLst xmlns:a="http://schemas.openxmlformats.org/drawingml/2006/main">
              <a:ext uri="{FF2B5EF4-FFF2-40B4-BE49-F238E27FC236}">
                <a16:creationId xmlns:a16="http://schemas.microsoft.com/office/drawing/2014/main" id="{9FF84033-B0F9-4496-9E3E-D51FA0CC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1475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03</a:t>
            </a:r>
          </a:p>
        </p:txBody>
      </p:sp>
      <p:sp>
        <p:nvSpPr>
          <p:cNvPr id="8" name="decision-2">
            <a:extLst xmlns:a="http://schemas.openxmlformats.org/drawingml/2006/main">
              <a:ext uri="{FF2B5EF4-FFF2-40B4-BE49-F238E27FC236}">
                <a16:creationId xmlns:a16="http://schemas.microsoft.com/office/drawing/2014/main" id="{16ED15AF-B663-4FBF-AF8B-822CB9C6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67125"/>
            <a:ext cx="3905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참가비 여부</a:t>
            </a:r>
          </a:p>
        </p:txBody>
      </p:sp>
      <p:sp>
        <p:nvSpPr>
          <p:cNvPr id="9" name="decision-index-3">
            <a:extLst xmlns:a="http://schemas.openxmlformats.org/drawingml/2006/main">
              <a:ext uri="{FF2B5EF4-FFF2-40B4-BE49-F238E27FC236}">
                <a16:creationId xmlns:a16="http://schemas.microsoft.com/office/drawing/2014/main" id="{3927EEFA-464A-444F-9C44-752E9296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1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04</a:t>
            </a:r>
          </a:p>
        </p:txBody>
      </p:sp>
      <p:sp>
        <p:nvSpPr>
          <p:cNvPr id="10" name="decision-3">
            <a:extLst xmlns:a="http://schemas.openxmlformats.org/drawingml/2006/main">
              <a:ext uri="{FF2B5EF4-FFF2-40B4-BE49-F238E27FC236}">
                <a16:creationId xmlns:a16="http://schemas.microsoft.com/office/drawing/2014/main" id="{9AEFBE4A-E485-4AE2-B8A6-1D87055C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524375"/>
            <a:ext cx="3905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700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진행 담당자</a:t>
            </a:r>
          </a:p>
        </p:txBody>
      </p:sp>
      <p:sp>
        <p:nvSpPr>
          <p:cNvPr id="11" name="promotion-plan-heading">
            <a:extLst xmlns:a="http://schemas.openxmlformats.org/drawingml/2006/main">
              <a:ext uri="{FF2B5EF4-FFF2-40B4-BE49-F238E27FC236}">
                <a16:creationId xmlns:a16="http://schemas.microsoft.com/office/drawing/2014/main" id="{72CE84D1-C05B-4D56-BF2C-F51F4F6A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24050"/>
            <a:ext cx="5143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안내 계획</a:t>
            </a:r>
          </a:p>
        </p:txBody>
      </p:sp>
      <p:sp>
        <p:nvSpPr>
          <p:cNvPr id="12" name="promotion-channels">
            <a:extLst xmlns:a="http://schemas.openxmlformats.org/drawingml/2006/main">
              <a:ext uri="{FF2B5EF4-FFF2-40B4-BE49-F238E27FC236}">
                <a16:creationId xmlns:a16="http://schemas.microsoft.com/office/drawing/2014/main" id="{D6F0C955-83E5-4204-A505-578389BA9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505075"/>
            <a:ext cx="514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서점 게시판</a:t>
            </a:r>
          </a:p>
          <a:p xmlns:a="http://schemas.openxmlformats.org/drawingml/2006/main">
            <a:pPr algn="l">
              <a:def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 b="1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기존 소셜 채널</a:t>
            </a:r>
          </a:p>
        </p:txBody>
      </p:sp>
      <p:sp>
        <p:nvSpPr>
          <p:cNvPr id="13" name="promotion-current-status">
            <a:extLst xmlns:a="http://schemas.openxmlformats.org/drawingml/2006/main">
              <a:ext uri="{FF2B5EF4-FFF2-40B4-BE49-F238E27FC236}">
                <a16:creationId xmlns:a16="http://schemas.microsoft.com/office/drawing/2014/main" id="{3CE49723-FA69-449D-9A8B-5D09894D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857625"/>
            <a:ext cx="5143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게시와 예약 접수는</a:t>
            </a:r>
          </a:p>
          <a:p xmlns:a="http://schemas.openxmlformats.org/drawingml/2006/main">
            <a:pPr algn="l">
              <a:def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025" b="0">
                <a:solidFill>
                  <a:srgbClr val="D7DFDD"/>
                </a:solidFill>
                <a:latin typeface="Noto Sans CJK KR"/>
                <a:ea typeface="Noto Sans CJK KR"/>
                <a:cs typeface="Noto Sans CJK KR"/>
              </a:rPr>
              <a:t>아직 시작하지 않았습니다</a:t>
            </a:r>
          </a:p>
        </p:txBody>
      </p:sp>
      <p:sp>
        <p:nvSpPr>
          <p:cNvPr id="14" name="next-step-heading">
            <a:extLst xmlns:a="http://schemas.openxmlformats.org/drawingml/2006/main">
              <a:ext uri="{FF2B5EF4-FFF2-40B4-BE49-F238E27FC236}">
                <a16:creationId xmlns:a16="http://schemas.microsoft.com/office/drawing/2014/main" id="{01D505B2-7049-4194-B0ED-54BAEF49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210175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75" b="1">
                <a:solidFill>
                  <a:srgbClr val="E3B77E"/>
                </a:solidFill>
                <a:latin typeface="Noto Sans CJK KR"/>
                <a:ea typeface="Noto Sans CJK KR"/>
                <a:cs typeface="Noto Sans CJK KR"/>
              </a:rPr>
              <a:t>다음 단계 제안</a:t>
            </a:r>
          </a:p>
        </p:txBody>
      </p:sp>
      <p:sp>
        <p:nvSpPr>
          <p:cNvPr id="15" name="next-step-proposal">
            <a:extLst xmlns:a="http://schemas.openxmlformats.org/drawingml/2006/main">
              <a:ext uri="{FF2B5EF4-FFF2-40B4-BE49-F238E27FC236}">
                <a16:creationId xmlns:a16="http://schemas.microsoft.com/office/drawing/2014/main" id="{828145BA-25CC-4B74-AA2C-75F1A7FD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724525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defPPr>
            <a:lvl1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1pPr>
            <a:lvl2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2pPr>
            <a:lvl3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3pPr>
            <a:lvl4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4pPr>
            <a:lvl5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5pPr>
            <a:lvl6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6pPr>
            <a:lvl7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7pPr>
            <a:lvl8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8pPr>
            <a:lvl9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800" b="0">
                <a:solidFill>
                  <a:srgbClr val="F6F2E9"/>
                </a:solidFill>
                <a:latin typeface="Noto Sans CJK KR"/>
                <a:ea typeface="Noto Sans CJK KR"/>
                <a:cs typeface="Noto Sans CJK KR"/>
              </a:rPr>
              <a:t>운영자 협의 후 안내문과 예약 안내 준비</a:t>
            </a:r>
          </a:p>
        </p:txBody>
      </p:sp>
    </p:spTree>
    <p:extLst>
      <p:ext uri="{BB962C8B-B14F-4D97-AF65-F5344CB8AC3E}">
        <p14:creationId xmlns:p14="http://schemas.microsoft.com/office/powerpoint/2010/main" val="1012911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2026-11-02T15:13:47.4950000Z</dcterms:created>
  <dcterms:modified xsi:type="dcterms:W3CDTF">2026-11-02T15:13:47.4950000Z</dcterms:modified>
</coreProperties>
</file>